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447" r:id="rId2"/>
    <p:sldId id="485" r:id="rId3"/>
    <p:sldId id="511" r:id="rId4"/>
    <p:sldId id="540" r:id="rId5"/>
    <p:sldId id="510" r:id="rId6"/>
    <p:sldId id="484" r:id="rId7"/>
    <p:sldId id="501" r:id="rId8"/>
    <p:sldId id="482" r:id="rId9"/>
    <p:sldId id="481" r:id="rId10"/>
    <p:sldId id="480" r:id="rId11"/>
    <p:sldId id="479" r:id="rId12"/>
    <p:sldId id="478" r:id="rId13"/>
    <p:sldId id="490" r:id="rId14"/>
    <p:sldId id="502" r:id="rId15"/>
    <p:sldId id="503" r:id="rId16"/>
    <p:sldId id="512" r:id="rId17"/>
    <p:sldId id="504" r:id="rId18"/>
    <p:sldId id="505" r:id="rId19"/>
    <p:sldId id="497" r:id="rId20"/>
    <p:sldId id="496" r:id="rId21"/>
    <p:sldId id="495" r:id="rId22"/>
    <p:sldId id="494" r:id="rId23"/>
    <p:sldId id="541" r:id="rId24"/>
    <p:sldId id="493" r:id="rId25"/>
    <p:sldId id="492" r:id="rId26"/>
    <p:sldId id="491" r:id="rId27"/>
    <p:sldId id="509" r:id="rId28"/>
    <p:sldId id="508" r:id="rId29"/>
    <p:sldId id="507" r:id="rId30"/>
    <p:sldId id="513" r:id="rId31"/>
    <p:sldId id="514" r:id="rId32"/>
    <p:sldId id="515" r:id="rId33"/>
    <p:sldId id="516" r:id="rId34"/>
    <p:sldId id="517" r:id="rId35"/>
    <p:sldId id="518" r:id="rId36"/>
    <p:sldId id="519" r:id="rId37"/>
    <p:sldId id="520" r:id="rId38"/>
    <p:sldId id="542" r:id="rId39"/>
    <p:sldId id="521" r:id="rId40"/>
    <p:sldId id="522" r:id="rId41"/>
    <p:sldId id="523" r:id="rId42"/>
    <p:sldId id="524" r:id="rId43"/>
    <p:sldId id="525" r:id="rId44"/>
    <p:sldId id="526" r:id="rId45"/>
    <p:sldId id="527" r:id="rId46"/>
    <p:sldId id="528" r:id="rId47"/>
    <p:sldId id="529" r:id="rId4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89513" autoAdjust="0"/>
  </p:normalViewPr>
  <p:slideViewPr>
    <p:cSldViewPr>
      <p:cViewPr varScale="1">
        <p:scale>
          <a:sx n="77" d="100"/>
          <a:sy n="77" d="100"/>
        </p:scale>
        <p:origin x="1622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79512" y="-361199"/>
            <a:ext cx="8640960" cy="5712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67310" lvl="0" algn="ctr" eaLnBrk="0" hangingPunct="0">
              <a:lnSpc>
                <a:spcPct val="110000"/>
              </a:lnSpc>
              <a:buClr>
                <a:srgbClr val="7FD13B"/>
              </a:buClr>
              <a:buSzPct val="68000"/>
            </a:pPr>
            <a:endParaRPr lang="ru-RU" sz="4000" b="1" spc="-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R="67310" lvl="0" algn="ctr" eaLnBrk="0" hangingPunct="0">
              <a:lnSpc>
                <a:spcPct val="110000"/>
              </a:lnSpc>
              <a:buClr>
                <a:srgbClr val="7FD13B"/>
              </a:buClr>
              <a:buSzPct val="68000"/>
            </a:pPr>
            <a:r>
              <a:rPr lang="ru-RU" sz="40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ЛЕКЦИЯ 5.</a:t>
            </a:r>
          </a:p>
          <a:p>
            <a:pPr marR="67310" lvl="0" algn="ctr" eaLnBrk="0" hangingPunct="0">
              <a:lnSpc>
                <a:spcPct val="110000"/>
              </a:lnSpc>
              <a:buClr>
                <a:srgbClr val="7FD13B"/>
              </a:buClr>
              <a:buSzPct val="68000"/>
            </a:pPr>
            <a:endParaRPr lang="ru-RU" sz="3600" b="1" spc="-5" dirty="0" smtClean="0">
              <a:solidFill>
                <a:srgbClr val="002060"/>
              </a:solidFill>
              <a:latin typeface="Times New Roman"/>
            </a:endParaRPr>
          </a:p>
          <a:p>
            <a:pPr marR="67310" lvl="0" algn="ctr" eaLnBrk="0" hangingPunct="0">
              <a:lnSpc>
                <a:spcPct val="110000"/>
              </a:lnSpc>
              <a:buClr>
                <a:srgbClr val="7FD13B"/>
              </a:buClr>
              <a:buSzPct val="68000"/>
            </a:pPr>
            <a:r>
              <a:rPr lang="ru-RU" sz="3600" b="1" spc="-5" dirty="0" smtClean="0">
                <a:solidFill>
                  <a:srgbClr val="002060"/>
                </a:solidFill>
                <a:latin typeface="Times New Roman"/>
              </a:rPr>
              <a:t> </a:t>
            </a:r>
            <a:r>
              <a:rPr lang="ru-RU" sz="5400" b="1" spc="-5" dirty="0" smtClean="0">
                <a:solidFill>
                  <a:srgbClr val="FF0000"/>
                </a:solidFill>
                <a:latin typeface="Times New Roman"/>
              </a:rPr>
              <a:t>Учет денежных средств </a:t>
            </a:r>
          </a:p>
          <a:p>
            <a:pPr marR="67310" lvl="0" algn="ctr" eaLnBrk="0" hangingPunct="0">
              <a:lnSpc>
                <a:spcPct val="110000"/>
              </a:lnSpc>
              <a:buClr>
                <a:srgbClr val="7FD13B"/>
              </a:buClr>
              <a:buSzPct val="68000"/>
            </a:pPr>
            <a:r>
              <a:rPr lang="ru-RU" sz="5400" b="1" spc="-5" dirty="0" smtClean="0">
                <a:solidFill>
                  <a:srgbClr val="FF0000"/>
                </a:solidFill>
                <a:latin typeface="Times New Roman"/>
              </a:rPr>
              <a:t>в </a:t>
            </a:r>
            <a:r>
              <a:rPr lang="ru-RU" sz="5400" b="1" spc="-5" dirty="0" smtClean="0">
                <a:solidFill>
                  <a:srgbClr val="FF0000"/>
                </a:solidFill>
                <a:latin typeface="Times New Roman"/>
              </a:rPr>
              <a:t>организациях сервиса </a:t>
            </a:r>
            <a:r>
              <a:rPr lang="ru-RU" sz="5400" b="1" spc="-5" smtClean="0">
                <a:solidFill>
                  <a:srgbClr val="FF0000"/>
                </a:solidFill>
                <a:latin typeface="Times New Roman"/>
              </a:rPr>
              <a:t>и туризма</a:t>
            </a:r>
            <a:endParaRPr lang="ru-RU" sz="5400" b="1" spc="-5" dirty="0" smtClean="0">
              <a:solidFill>
                <a:srgbClr val="FF0000"/>
              </a:solidFill>
              <a:latin typeface="Times New Roman"/>
            </a:endParaRPr>
          </a:p>
          <a:p>
            <a:pPr marR="67310" lvl="0" algn="ctr" eaLnBrk="0" hangingPunct="0">
              <a:lnSpc>
                <a:spcPct val="110000"/>
              </a:lnSpc>
              <a:buClr>
                <a:srgbClr val="7FD13B"/>
              </a:buClr>
              <a:buSzPct val="68000"/>
            </a:pPr>
            <a:endParaRPr lang="ru-RU" sz="5400" b="1" spc="-5" dirty="0" smtClean="0">
              <a:solidFill>
                <a:srgbClr val="FF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002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6632"/>
            <a:ext cx="8712968" cy="6727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indent="431800" algn="ctr">
              <a:lnSpc>
                <a:spcPct val="107000"/>
              </a:lnSpc>
              <a:spcAft>
                <a:spcPts val="0"/>
              </a:spcAft>
            </a:pP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обобщения информации о наличии и движении денежных средств в кассах организации, а также денежных документов, находящихся в кассе организации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07000"/>
              </a:lnSpc>
              <a:spcAft>
                <a:spcPts val="0"/>
              </a:spcAft>
            </a:pPr>
            <a:r>
              <a:rPr 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почтовых марок, марок государственной пошлины, вексельных марок, оплаченных авиабилетов, оплаченных путевок в дома отдыха и санатории и др.)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предназначен активный 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счет 50 «Касса». </a:t>
            </a:r>
            <a:endParaRPr lang="ru-RU" sz="36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60648"/>
            <a:ext cx="8712968" cy="5888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indent="431800">
              <a:lnSpc>
                <a:spcPct val="107000"/>
              </a:lnSpc>
              <a:spcAft>
                <a:spcPts val="0"/>
              </a:spcAft>
            </a:pP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счету 50 открываются </a:t>
            </a:r>
            <a:r>
              <a:rPr lang="ru-RU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субсчета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3200" b="1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>
              <a:lnSpc>
                <a:spcPct val="107000"/>
              </a:lnSpc>
              <a:spcAft>
                <a:spcPts val="0"/>
              </a:spcAft>
            </a:pPr>
            <a:endParaRPr lang="ru-RU" sz="3200" b="1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50-1 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«Касса организации», </a:t>
            </a:r>
            <a:endParaRPr lang="ru-RU" sz="3200" b="1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50-2 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«Операционная касса», </a:t>
            </a:r>
            <a:endParaRPr lang="ru-RU" sz="3200" b="1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50-3 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«Денежные документы» и др. </a:t>
            </a:r>
            <a:endParaRPr lang="ru-RU" sz="32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0480" indent="431800">
              <a:lnSpc>
                <a:spcPct val="107000"/>
              </a:lnSpc>
              <a:spcAft>
                <a:spcPts val="0"/>
              </a:spcAft>
            </a:pP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Когда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предприятие производит кассовые операции с инвалютой, то к счету 50 должны быть открыты соответствующие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субсчета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обособленного учета движения каждой наличной инвалюты. </a:t>
            </a:r>
            <a:endParaRPr lang="ru-RU" sz="3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116633"/>
            <a:ext cx="8568952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8150" marR="30480" indent="-6350" algn="just">
              <a:lnSpc>
                <a:spcPct val="110000"/>
              </a:lnSpc>
              <a:spcAft>
                <a:spcPts val="25"/>
              </a:spcAft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Дебет                               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Счет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50 «Касса»                                        Кредит </a:t>
            </a:r>
            <a:endParaRPr lang="ru-RU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086287"/>
              </p:ext>
            </p:extLst>
          </p:nvPr>
        </p:nvGraphicFramePr>
        <p:xfrm>
          <a:off x="179512" y="630298"/>
          <a:ext cx="8712968" cy="6307836"/>
        </p:xfrm>
        <a:graphic>
          <a:graphicData uri="http://schemas.openxmlformats.org/drawingml/2006/table">
            <a:tbl>
              <a:tblPr firstRow="1" firstCol="1" bandRow="1"/>
              <a:tblGrid>
                <a:gridCol w="3297529">
                  <a:extLst>
                    <a:ext uri="{9D8B030D-6E8A-4147-A177-3AD203B41FA5}">
                      <a16:colId xmlns:a16="http://schemas.microsoft.com/office/drawing/2014/main" val="763651183"/>
                    </a:ext>
                  </a:extLst>
                </a:gridCol>
                <a:gridCol w="925246">
                  <a:extLst>
                    <a:ext uri="{9D8B030D-6E8A-4147-A177-3AD203B41FA5}">
                      <a16:colId xmlns:a16="http://schemas.microsoft.com/office/drawing/2014/main" val="3830364767"/>
                    </a:ext>
                  </a:extLst>
                </a:gridCol>
                <a:gridCol w="3410073">
                  <a:extLst>
                    <a:ext uri="{9D8B030D-6E8A-4147-A177-3AD203B41FA5}">
                      <a16:colId xmlns:a16="http://schemas.microsoft.com/office/drawing/2014/main" val="154429914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981718021"/>
                    </a:ext>
                  </a:extLst>
                </a:gridCol>
              </a:tblGrid>
              <a:tr h="615376">
                <a:tc>
                  <a:txBody>
                    <a:bodyPr/>
                    <a:lstStyle/>
                    <a:p>
                      <a:pPr marR="6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Поступление денег в кассу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Корресп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счет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17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Выдача денег из кассы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Корресп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счет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55281"/>
                  </a:ext>
                </a:extLst>
              </a:tr>
              <a:tr h="4691232">
                <a:tc>
                  <a:txBody>
                    <a:bodyPr/>
                    <a:lstStyle/>
                    <a:p>
                      <a:pPr marL="68580">
                        <a:lnSpc>
                          <a:spcPct val="107000"/>
                        </a:lnSpc>
                        <a:spcAft>
                          <a:spcPts val="85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Сальдо – остаток денег на нач. периода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85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расчетного счета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8580">
                        <a:lnSpc>
                          <a:spcPct val="112000"/>
                        </a:lnSpc>
                        <a:spcAft>
                          <a:spcPts val="2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 реализованную продукцию (в розничной торговле)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85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Аванс от покупателя, заказчика или оплата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215"/>
                        </a:spcAft>
                        <a:tabLst>
                          <a:tab pos="987425" algn="ctr"/>
                          <a:tab pos="1852930" algn="ctr"/>
                          <a:tab pos="2848610" algn="r"/>
                        </a:tabLs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	подотчетных 	лиц 	остаток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8580">
                        <a:lnSpc>
                          <a:spcPct val="107000"/>
                        </a:lnSpc>
                        <a:spcAft>
                          <a:spcPts val="8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неиспользованного аванса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8580">
                        <a:lnSpc>
                          <a:spcPct val="107000"/>
                        </a:lnSpc>
                        <a:spcAft>
                          <a:spcPts val="8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учредителей вклад в уставный капитал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8580">
                        <a:lnSpc>
                          <a:spcPct val="107000"/>
                        </a:lnSpc>
                        <a:spcAft>
                          <a:spcPts val="75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дебиторов 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8580">
                        <a:lnSpc>
                          <a:spcPct val="107000"/>
                        </a:lnSpc>
                        <a:spcAft>
                          <a:spcPts val="75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Излишки при инвентаризации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85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Сальдо – остаток денег на конец периода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36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36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12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 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925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         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731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7310" marR="67945"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оплату производственных, хозяйственных расходов </a:t>
                      </a:r>
                      <a:endParaRPr lang="ru-RU" sz="20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310" marR="67945"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расчетный счет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731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Работникам заработная плата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7310"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Подотчетным лицам аванс и возмещение перерасхода средств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Недостача в кассе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5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55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55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90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60,76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55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55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905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8752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88641"/>
            <a:ext cx="8640960" cy="6415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07000"/>
              </a:lnSpc>
              <a:spcAft>
                <a:spcPts val="0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Расчеты через кассу между юридическими лицами, между юридическими лицами и предпринимателями ограничены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ctr"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суммой 100 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тысяч рублей в рамках одного договора. </a:t>
            </a:r>
            <a:endParaRPr lang="ru-RU" sz="32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ctr">
              <a:lnSpc>
                <a:spcPct val="107000"/>
              </a:lnSpc>
              <a:spcAft>
                <a:spcPts val="0"/>
              </a:spcAft>
            </a:pP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ctr"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Если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предприятие осуществляет продажу продукции за наличный расчет (в том числе с использованием пластиковых карт), то оно использует контрольно-кассовые машины и ведет учет поступающей выручки в книге кассира-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операциониста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3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93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6632"/>
            <a:ext cx="8856984" cy="6283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Учет по операциям в инвалюте должен вестись в рублях на основании пересчета иностранной валюты по курсу ЦБ РФ на дату совершения операции.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Порядок пересчета иностранной валюты в рубли установлен ПБУ 3/2006, согласно которому датой совершения кассовых операций с инвалютой считается дата оприходования или выдачи денежных знаков из кассы организации.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Записи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регистрах бухучета производятся одновременно в валюте расчетов и платежей и в рублях.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«Отчете кассира» (второй отрывной лист кассовой книги) должны быть проставлены две суммы – в инвалюте и в рублях. </a:t>
            </a:r>
            <a:endParaRPr lang="ru-RU" sz="24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79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88640"/>
            <a:ext cx="8568952" cy="6301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приходных и расходных кассовых ордерах сумма указывается в валюте платежа. 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ctr">
              <a:lnSpc>
                <a:spcPct val="107000"/>
              </a:lnSpc>
              <a:spcAft>
                <a:spcPts val="0"/>
              </a:spcAft>
            </a:pP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случае изменения курса иностранных валют по отношению к рублю за время, пока иностранная валюта находится в кассе организации, возникают курсовые разницы.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ctr">
              <a:lnSpc>
                <a:spcPct val="107000"/>
              </a:lnSpc>
              <a:spcAft>
                <a:spcPts val="0"/>
              </a:spcAft>
            </a:pP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Стоимость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иностранных денежных знаков в кассе в рубли должна пересчитываться на дату совершения операции в иностранной валюте, а также на дату составления бухгалтерской отчетности. </a:t>
            </a:r>
            <a:endParaRPr lang="ru-RU" sz="28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07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404664"/>
            <a:ext cx="8352928" cy="4834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Возникающие курсовые разницы отражаются в бухгалтерском учете организации записями: 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50  К 91 – положительная  курсовая разница;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91  К 50 – отрицательная курсовая разница. </a:t>
            </a:r>
            <a:endParaRPr lang="ru-RU" sz="3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49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476672"/>
            <a:ext cx="8712968" cy="5335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07000"/>
              </a:lnSpc>
              <a:spcAft>
                <a:spcPts val="0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Поступление и выдача денежных документов, (путевок, авиабилетов) производятся по приходным и расходным кассовым ордерам с последующим составлением кассиром отчета по движению денежных документов.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ctr">
              <a:lnSpc>
                <a:spcPct val="107000"/>
              </a:lnSpc>
              <a:spcAft>
                <a:spcPts val="0"/>
              </a:spcAft>
            </a:pPr>
            <a:endParaRPr lang="ru-RU" sz="32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ctr">
              <a:lnSpc>
                <a:spcPct val="107000"/>
              </a:lnSpc>
              <a:spcAft>
                <a:spcPts val="0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Денежные документы учитываются в сумме фактических затрат на их приобретение. </a:t>
            </a:r>
            <a:endParaRPr lang="ru-RU" sz="3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77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6632"/>
            <a:ext cx="856895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 бухгалтерском учете движение денежных документов отражается следующим образом: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Дебет счета 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50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субсчет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«Денежные документы»  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Кредит счетов 50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71, 76 – поступили денежные документы;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Дебет счета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73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Кредит  счета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50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субсчет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«Денежные документы»  - выдача работникам. 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39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548680"/>
            <a:ext cx="8640960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Вопрос 2.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6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Учет </a:t>
            </a:r>
            <a:r>
              <a:rPr lang="ru-RU" sz="6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операций на расчетном счете</a:t>
            </a:r>
            <a:endParaRPr lang="ru-RU" sz="60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7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8497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</a:t>
            </a:r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1.Учет 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кассовых операций. </a:t>
            </a:r>
          </a:p>
          <a:p>
            <a:pPr lvl="0"/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2.Учет 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операций на расчетном счете. </a:t>
            </a:r>
          </a:p>
          <a:p>
            <a:pPr lvl="0"/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3.Учет 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операций на валютных и специальных счетах.  </a:t>
            </a:r>
          </a:p>
          <a:p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4.Учет переводов в пути</a:t>
            </a:r>
            <a:endParaRPr lang="ru-RU" sz="4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4135" marR="67310" indent="342900" algn="just" eaLnBrk="0" hangingPunct="0">
              <a:spcAft>
                <a:spcPts val="0"/>
              </a:spcAft>
            </a:pPr>
            <a:endParaRPr lang="ru-RU" sz="32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332657"/>
            <a:ext cx="8352928" cy="578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Предприятия могут открывать в банках расчетные и текущие счета.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Расчетный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счет является основным счетом предприятия, через который проводятся все денежные операции без ограничения их перечня. </a:t>
            </a:r>
            <a:endParaRPr lang="ru-RU" sz="24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Текущие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счета открываются для обособленных операций.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текущим счетам относятся: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-валютные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счета,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-ссудные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счета,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-счета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операциям со средствами целевого назначения и т.п. </a:t>
            </a:r>
            <a:endParaRPr lang="ru-RU" sz="24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1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60649"/>
            <a:ext cx="8640960" cy="6021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Денежные средства со счета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списываются</a:t>
            </a: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распоряжению его владельца или без распоряжения владельца счета в случаях, предусмотренных законодательством.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недостаточности денежных средств на счете для удовлетворения всех предъявленных к нему требований средства списываются по мере их поступления в очередности, установленной законодательством. </a:t>
            </a:r>
            <a:endParaRPr lang="ru-RU" sz="3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16632"/>
            <a:ext cx="8712968" cy="4188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Формы безналичных расчетов избираются клиентами кредитных организаций самостоятельно и предусматриваются в договорах, заключаемых ими со своими контрагентами.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16632"/>
            <a:ext cx="8712968" cy="625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Безналичные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расчеты оформляются денежно-расчетными  документами установленной формы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-платежные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поручения;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-платежные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требования;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-инкассовые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поручения;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-аккредитивы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-чеки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Расчетные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документы действительны к предъявлению в обслуживающую кредитную организацию в течение 10 календарных дней,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считая дня их выписки. </a:t>
            </a:r>
            <a:endParaRPr lang="ru-RU" sz="28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15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568952" cy="672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учета операций по расчетному счету применяется активный счет 51 «Расчетные счета»,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дебету которого отражается поступление денежных средств, </a:t>
            </a:r>
            <a:endParaRPr lang="ru-RU" sz="2800" b="1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кредиту – их списание (перечисление, снятие). </a:t>
            </a:r>
            <a:endParaRPr lang="ru-RU" sz="2800" b="1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случае наличия у организации нескольких расчетных счетов учет движения средств по каждому из них производится раздельно на открываемом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счету 51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субсчете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Основанием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отражения операций по счету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51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«Расчетные счета» являются выписки банка. </a:t>
            </a:r>
            <a:endParaRPr lang="ru-RU" sz="28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16632"/>
            <a:ext cx="8712968" cy="380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8150" marR="30480" indent="-6350" algn="just">
              <a:lnSpc>
                <a:spcPct val="110000"/>
              </a:lnSpc>
              <a:spcAft>
                <a:spcPts val="25"/>
              </a:spcAft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Дебет                                Счет 51 «Расчетные счета»                            Кредит </a:t>
            </a:r>
            <a:endParaRPr lang="ru-RU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619282"/>
              </p:ext>
            </p:extLst>
          </p:nvPr>
        </p:nvGraphicFramePr>
        <p:xfrm>
          <a:off x="251517" y="908720"/>
          <a:ext cx="8568954" cy="5397754"/>
        </p:xfrm>
        <a:graphic>
          <a:graphicData uri="http://schemas.openxmlformats.org/drawingml/2006/table">
            <a:tbl>
              <a:tblPr firstRow="1" firstCol="1" bandRow="1"/>
              <a:tblGrid>
                <a:gridCol w="3601139">
                  <a:extLst>
                    <a:ext uri="{9D8B030D-6E8A-4147-A177-3AD203B41FA5}">
                      <a16:colId xmlns:a16="http://schemas.microsoft.com/office/drawing/2014/main" val="3047105726"/>
                    </a:ext>
                  </a:extLst>
                </a:gridCol>
                <a:gridCol w="919966">
                  <a:extLst>
                    <a:ext uri="{9D8B030D-6E8A-4147-A177-3AD203B41FA5}">
                      <a16:colId xmlns:a16="http://schemas.microsoft.com/office/drawing/2014/main" val="1290023043"/>
                    </a:ext>
                  </a:extLst>
                </a:gridCol>
                <a:gridCol w="3111746">
                  <a:extLst>
                    <a:ext uri="{9D8B030D-6E8A-4147-A177-3AD203B41FA5}">
                      <a16:colId xmlns:a16="http://schemas.microsoft.com/office/drawing/2014/main" val="3654433119"/>
                    </a:ext>
                  </a:extLst>
                </a:gridCol>
                <a:gridCol w="936103">
                  <a:extLst>
                    <a:ext uri="{9D8B030D-6E8A-4147-A177-3AD203B41FA5}">
                      <a16:colId xmlns:a16="http://schemas.microsoft.com/office/drawing/2014/main" val="504618896"/>
                    </a:ext>
                  </a:extLst>
                </a:gridCol>
              </a:tblGrid>
              <a:tr h="534997">
                <a:tc>
                  <a:txBody>
                    <a:bodyPr/>
                    <a:lstStyle/>
                    <a:p>
                      <a:pPr marR="355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Поступление денежных средств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Корресп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 счет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42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Списание денежных средств </a:t>
                      </a:r>
                      <a:endParaRPr lang="ru-RU" sz="18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Корресп.  счет </a:t>
                      </a:r>
                      <a:endParaRPr lang="ru-RU" sz="18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3206419"/>
                  </a:ext>
                </a:extLst>
              </a:tr>
              <a:tr h="4001507">
                <a:tc>
                  <a:txBody>
                    <a:bodyPr/>
                    <a:lstStyle/>
                    <a:p>
                      <a:pPr marR="35560"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Сальдо – остаток денежных средств на начало периода </a:t>
                      </a:r>
                      <a:endParaRPr lang="ru-RU" sz="18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5560"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5560"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кассы предприятия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35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Денежные средства, числившиеся в пути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75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вклада (депозита)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5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(аванс) от покупателей 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75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налогов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5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Суммы вклада от учредителя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7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разных дебиторов 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банка кредит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Сальдо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 остаток денежных средств на конец период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190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68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68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190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68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68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68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68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68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68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55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66,67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190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>
                        <a:lnSpc>
                          <a:spcPct val="107000"/>
                        </a:lnSpc>
                        <a:spcAft>
                          <a:spcPts val="175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70" marR="795655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" marR="795655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кассу предприятия   На открытие аккредитива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215"/>
                        </a:spcAft>
                        <a:tabLst>
                          <a:tab pos="743585" algn="ctr"/>
                          <a:tab pos="2329815" algn="r"/>
                        </a:tabLs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	оплату 	задолженности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70">
                        <a:lnSpc>
                          <a:spcPct val="107000"/>
                        </a:lnSpc>
                        <a:spcAft>
                          <a:spcPts val="7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поставщикам или аванс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70">
                        <a:lnSpc>
                          <a:spcPct val="107000"/>
                        </a:lnSpc>
                        <a:spcAft>
                          <a:spcPts val="75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налогов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70">
                        <a:lnSpc>
                          <a:spcPct val="107000"/>
                        </a:lnSpc>
                        <a:spcAft>
                          <a:spcPts val="8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страховых взносов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70">
                        <a:lnSpc>
                          <a:spcPct val="107000"/>
                        </a:lnSpc>
                        <a:spcAft>
                          <a:spcPts val="65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Учредителям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70">
                        <a:lnSpc>
                          <a:spcPct val="107000"/>
                        </a:lnSpc>
                        <a:spcAft>
                          <a:spcPts val="85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Кредиторам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70">
                        <a:lnSpc>
                          <a:spcPct val="107000"/>
                        </a:lnSpc>
                        <a:spcAft>
                          <a:spcPts val="75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Банку по кредитам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Перечисление зарплаты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238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238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238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238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5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238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238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238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238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238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238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11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66,67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238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511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88640"/>
            <a:ext cx="8640960" cy="625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Выписка</a:t>
            </a: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 копия лицевого счета предприятия, открытого банком.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Выписка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содержит номер счета предприятия и даты, за которые производились операции по расчетному счету (текущая и предыдущая).  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Храня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денежные средства предприятия банк считает себя его должником, т.е. на эту сумму имеет кредиторскую задолженность.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Поэтому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остатки средств и поступления на расчетный счет банк записывает по кредиту расчетного счета, а списания и выдачу наличными – по дебету.  </a:t>
            </a:r>
            <a:endParaRPr lang="ru-RU" sz="28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43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88640"/>
            <a:ext cx="8640960" cy="625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Предприятие получает от банка выписку с приложенными копиями документов, на основании которых зачислены или списаны средства. 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Бухгалтер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проверяет выписку и соответствие поступивших и списанных сумм по приложенным к ней документам.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обнаружении ошибки он сообщает об этом в банк.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Суммы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ошибочно отнесенные в К-т или Д-т расчетного счета и обнаруженные при проверке выписки, отражаются на счете 76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«Расчеты по претензиям». </a:t>
            </a:r>
            <a:endParaRPr lang="ru-RU" sz="28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42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548680"/>
            <a:ext cx="8568952" cy="3648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Вопрос 3.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4000" b="1" dirty="0" smtClean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4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Учет </a:t>
            </a:r>
            <a:r>
              <a:rPr lang="ru-RU" sz="4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операций на валютных и специальных счетах</a:t>
            </a:r>
            <a:endParaRPr lang="ru-RU" sz="48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42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6632"/>
            <a:ext cx="8784976" cy="68889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Валютные счета открываются резидентам и нерезидентам в банках, имеющих лицензию ЦБ РФ на ведение валютных операций. 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установленных законом случаях предприятиям могут быть открыты счета в иностранных банках. 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Валютные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счета открываются в свободно конвертируемых валютах, а также в замкнутых валютах в пределах установленных квот на экспорт товаров. </a:t>
            </a:r>
            <a:endParaRPr lang="ru-RU" sz="3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42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8497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1</a:t>
            </a: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 кассовых операций</a:t>
            </a:r>
          </a:p>
          <a:p>
            <a:pPr algn="ctr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4135" marR="67310" indent="342900" algn="just" eaLnBrk="0" hangingPunct="0">
              <a:spcAft>
                <a:spcPts val="0"/>
              </a:spcAft>
            </a:pPr>
            <a:endParaRPr lang="ru-RU" sz="2800" b="1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5475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60648"/>
            <a:ext cx="8712968" cy="5924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Синтетический учет операций на валютных счетах ведется на активном счете 52 «Валютные счета». 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счету 52  могут быть открыты </a:t>
            </a:r>
            <a:r>
              <a:rPr lang="ru-RU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субсчета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800" b="1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52-1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«Валютные счета внутри страны», </a:t>
            </a:r>
            <a:endParaRPr lang="ru-RU" sz="2800" b="1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52-2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«Валютные счета за рубежом». </a:t>
            </a:r>
            <a:endParaRPr lang="ru-RU" sz="2800" b="1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валютном счете учет одновременно ведется в валюте и  рублях. 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38150" marR="30480" indent="-6350" algn="just">
              <a:lnSpc>
                <a:spcPct val="110000"/>
              </a:lnSpc>
              <a:spcAft>
                <a:spcPts val="165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Аналитический учет по счету 52 ведется по каждому счету, открытому для хранения денежных средств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иностранной валюте. </a:t>
            </a:r>
            <a:endParaRPr lang="ru-RU" sz="28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33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60648"/>
            <a:ext cx="86409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Дебет                 Счет 52 «Валютные счета»                   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Кредит</a:t>
            </a:r>
            <a:endParaRPr lang="ru-RU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833863"/>
              </p:ext>
            </p:extLst>
          </p:nvPr>
        </p:nvGraphicFramePr>
        <p:xfrm>
          <a:off x="179511" y="660758"/>
          <a:ext cx="8784977" cy="5994581"/>
        </p:xfrm>
        <a:graphic>
          <a:graphicData uri="http://schemas.openxmlformats.org/drawingml/2006/table">
            <a:tbl>
              <a:tblPr firstRow="1" firstCol="1" bandRow="1"/>
              <a:tblGrid>
                <a:gridCol w="3102036">
                  <a:extLst>
                    <a:ext uri="{9D8B030D-6E8A-4147-A177-3AD203B41FA5}">
                      <a16:colId xmlns:a16="http://schemas.microsoft.com/office/drawing/2014/main" val="4216914196"/>
                    </a:ext>
                  </a:extLst>
                </a:gridCol>
                <a:gridCol w="1086094">
                  <a:extLst>
                    <a:ext uri="{9D8B030D-6E8A-4147-A177-3AD203B41FA5}">
                      <a16:colId xmlns:a16="http://schemas.microsoft.com/office/drawing/2014/main" val="1828449729"/>
                    </a:ext>
                  </a:extLst>
                </a:gridCol>
                <a:gridCol w="3246851">
                  <a:extLst>
                    <a:ext uri="{9D8B030D-6E8A-4147-A177-3AD203B41FA5}">
                      <a16:colId xmlns:a16="http://schemas.microsoft.com/office/drawing/2014/main" val="885041859"/>
                    </a:ext>
                  </a:extLst>
                </a:gridCol>
                <a:gridCol w="1349996">
                  <a:extLst>
                    <a:ext uri="{9D8B030D-6E8A-4147-A177-3AD203B41FA5}">
                      <a16:colId xmlns:a16="http://schemas.microsoft.com/office/drawing/2014/main" val="2013171147"/>
                    </a:ext>
                  </a:extLst>
                </a:gridCol>
              </a:tblGrid>
              <a:tr h="655501">
                <a:tc>
                  <a:txBody>
                    <a:bodyPr/>
                    <a:lstStyle/>
                    <a:p>
                      <a:pPr marR="3238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Поступление валютных средств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Корресп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 счет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42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Списание валютных средств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Корресп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 счет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4349045"/>
                  </a:ext>
                </a:extLst>
              </a:tr>
              <a:tr h="5117170">
                <a:tc>
                  <a:txBody>
                    <a:bodyPr/>
                    <a:lstStyle/>
                    <a:p>
                      <a:pPr marL="1270" algn="just">
                        <a:lnSpc>
                          <a:spcPct val="111000"/>
                        </a:lnSpc>
                        <a:spcAft>
                          <a:spcPts val="35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Сальдо – остаток валютных средств на начало периода </a:t>
                      </a:r>
                      <a:endParaRPr lang="ru-RU" sz="20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" algn="just">
                        <a:lnSpc>
                          <a:spcPct val="111000"/>
                        </a:lnSpc>
                        <a:spcAft>
                          <a:spcPts val="35"/>
                        </a:spcAft>
                      </a:pP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70">
                        <a:lnSpc>
                          <a:spcPct val="107000"/>
                        </a:lnSpc>
                        <a:spcAft>
                          <a:spcPts val="75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Поступили авансы от покупателей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70">
                        <a:lnSpc>
                          <a:spcPct val="107000"/>
                        </a:lnSpc>
                        <a:spcAft>
                          <a:spcPts val="85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Взносы в уставный капитал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70">
                        <a:lnSpc>
                          <a:spcPct val="107000"/>
                        </a:lnSpc>
                        <a:spcAft>
                          <a:spcPts val="7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Покупка валюты 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7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 дебиторов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70" marR="34925" algn="just">
                        <a:lnSpc>
                          <a:spcPct val="112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(дивиденды) от участия в капитале Кредит банка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7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Сальдо – остаток валютных средств на конец периода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6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55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55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55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55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55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55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55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55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6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55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55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67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2000"/>
                        </a:lnSpc>
                        <a:spcAft>
                          <a:spcPts val="15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Перечисление взносов в УК другого предприятия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9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Комиссионные банку 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85090">
                        <a:lnSpc>
                          <a:spcPct val="113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Для продажи на внутреннем рынке    В оплату задолженности: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 fontAlgn="base">
                        <a:lnSpc>
                          <a:spcPct val="110000"/>
                        </a:lnSpc>
                        <a:spcAft>
                          <a:spcPts val="60"/>
                        </a:spcAft>
                        <a:buClr>
                          <a:srgbClr val="000000"/>
                        </a:buClr>
                        <a:buSzPts val="1100"/>
                        <a:buFont typeface="Symbol" panose="05050102010706020507" pitchFamily="18" charset="2"/>
                        <a:buChar char="-"/>
                      </a:pPr>
                      <a:r>
                        <a:rPr lang="ru-RU" sz="2000" b="1" u="none" strike="noStrike" dirty="0">
                          <a:solidFill>
                            <a:srgbClr val="00206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поставщикам </a:t>
                      </a:r>
                    </a:p>
                    <a:p>
                      <a:pPr marL="342900" lvl="0" indent="-342900" algn="just" fontAlgn="base">
                        <a:lnSpc>
                          <a:spcPct val="110000"/>
                        </a:lnSpc>
                        <a:spcAft>
                          <a:spcPts val="45"/>
                        </a:spcAft>
                        <a:buClr>
                          <a:srgbClr val="000000"/>
                        </a:buClr>
                        <a:buSzPts val="1100"/>
                        <a:buFont typeface="Symbol" panose="05050102010706020507" pitchFamily="18" charset="2"/>
                        <a:buChar char="-"/>
                      </a:pPr>
                      <a:r>
                        <a:rPr lang="ru-RU" sz="2000" b="1" u="none" strike="noStrike" dirty="0">
                          <a:solidFill>
                            <a:srgbClr val="00206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учредителям </a:t>
                      </a:r>
                    </a:p>
                    <a:p>
                      <a:pPr marL="342900" lvl="0" indent="-342900" algn="just" fontAlgn="base">
                        <a:lnSpc>
                          <a:spcPct val="110000"/>
                        </a:lnSpc>
                        <a:spcAft>
                          <a:spcPts val="30"/>
                        </a:spcAft>
                        <a:buClr>
                          <a:srgbClr val="000000"/>
                        </a:buClr>
                        <a:buSzPts val="1100"/>
                        <a:buFont typeface="Symbol" panose="05050102010706020507" pitchFamily="18" charset="2"/>
                        <a:buChar char="-"/>
                      </a:pPr>
                      <a:r>
                        <a:rPr lang="ru-RU" sz="2000" b="1" u="none" strike="noStrike" dirty="0">
                          <a:solidFill>
                            <a:srgbClr val="00206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кредиторам </a:t>
                      </a:r>
                    </a:p>
                    <a:p>
                      <a:pPr marL="342900" lvl="0" indent="-342900" algn="just" fontAlgn="base">
                        <a:lnSpc>
                          <a:spcPct val="11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Symbol" panose="05050102010706020507" pitchFamily="18" charset="2"/>
                        <a:buChar char="-"/>
                      </a:pPr>
                      <a:r>
                        <a:rPr lang="ru-RU" sz="2000" b="1" u="none" strike="noStrike" dirty="0">
                          <a:solidFill>
                            <a:srgbClr val="00206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банку </a:t>
                      </a:r>
                    </a:p>
                  </a:txBody>
                  <a:tcPr marL="6731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238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5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238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238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5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11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11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60,76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238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238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11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66,67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290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5752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70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6632"/>
            <a:ext cx="8712968" cy="6152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Покупка валюты осуществляется только на специальных торговых сессиях межбанковских валютных бирж.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Расходы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оплате услуг кредитной организации (комиссионного вознаграждения) при покупке инвалюты определяются как прочие и подлежат отражению на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36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счете 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91 «Прочие доходы и расходы». </a:t>
            </a:r>
            <a:endParaRPr lang="ru-RU" sz="36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57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3" y="188640"/>
            <a:ext cx="8712968" cy="6266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покупке инвалюты ее стоимость зачисляется на валютный счет:  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89940" marR="387350" indent="-6350" algn="ctr">
              <a:lnSpc>
                <a:spcPct val="107000"/>
              </a:lnSpc>
              <a:spcAft>
                <a:spcPts val="15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 52 К 51, 76. 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0480" algn="just">
              <a:lnSpc>
                <a:spcPct val="110000"/>
              </a:lnSpc>
              <a:spcAft>
                <a:spcPts val="25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Превышение курса покупки над курсом ЦБ РФ отражается как прочие расходы: 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89940" marR="387350" indent="-6350" algn="ctr">
              <a:lnSpc>
                <a:spcPct val="107000"/>
              </a:lnSpc>
              <a:spcAft>
                <a:spcPts val="15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 91 К 51, 76. 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0480" algn="just">
              <a:lnSpc>
                <a:spcPct val="110000"/>
              </a:lnSpc>
              <a:spcAft>
                <a:spcPts val="16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algn="just">
              <a:lnSpc>
                <a:spcPct val="110000"/>
              </a:lnSpc>
              <a:spcAft>
                <a:spcPts val="16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Продажа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валюты осуществляется через уполномоченные банки на межбанковских валютных биржах. 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0480" indent="-6350" algn="just">
              <a:lnSpc>
                <a:spcPct val="110000"/>
              </a:lnSpc>
              <a:spcAft>
                <a:spcPts val="25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Балансовая стоимость инвалюты, подлежащей продаже банком, отражается: 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89940" marR="386715" indent="-6350" algn="ctr">
              <a:lnSpc>
                <a:spcPct val="107000"/>
              </a:lnSpc>
              <a:spcAft>
                <a:spcPts val="15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 57 К 52-2. </a:t>
            </a:r>
            <a:endParaRPr lang="ru-RU" sz="28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76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260648"/>
            <a:ext cx="8640960" cy="6021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Продажа инвалюты отражается на 91 счете.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дебету показывают балансовую стоимость проданной валюты (К 52 или 57 «Переводы в пути») и понесенные в связи с продажей расходы (К 76).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кредиту 91 счета отражают рублевое покрытие, полученное за проданную валюту (Д 51). </a:t>
            </a:r>
            <a:endParaRPr lang="ru-RU" sz="3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9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6632"/>
            <a:ext cx="8712968" cy="672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Курсовые разницы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это разность курсов рубля к иностранным валютам на последнее число отчетного периода и на дату совершения операции. 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Положительные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курсовые разницы отражаются по кредиту счета 91-1 «Прочие доходы»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дебету счетов 50, 52, 57, 58, 60, 62, 66, 67, 71,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отрицательные - по дебету счета 91-2 «Прочие расходы» и кредиту счетов 50, 52, 57, 58, 60, 62, 66, 67, 71.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10000"/>
              </a:lnSpc>
              <a:spcAft>
                <a:spcPts val="25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составлении баланса остатки валюты пересчитываются по курсу ЦБ РФ на последнее число отчетного периода. Выявленные курсовые разницы относятся на счет 91. </a:t>
            </a:r>
            <a:endParaRPr lang="ru-RU" sz="28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83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88640"/>
            <a:ext cx="8928992" cy="5551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специальных счетах в банках учитываются денежные средства, находящиеся в аккредитивах, чековых книжках, на текущих, особых и других счетах, денежные средства целевого финансирования и использования.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10000"/>
              </a:lnSpc>
              <a:spcAft>
                <a:spcPts val="25"/>
              </a:spcAft>
            </a:pP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Синтетический 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учет этих денежных средств ведется на активном счете 55 «Специальные счета в банках». </a:t>
            </a:r>
            <a:endParaRPr lang="ru-RU" sz="32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49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88640"/>
            <a:ext cx="8856984" cy="374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89940" marR="819150" indent="-6350" algn="ctr">
              <a:lnSpc>
                <a:spcPct val="107000"/>
              </a:lnSpc>
              <a:spcAft>
                <a:spcPts val="15"/>
              </a:spcAft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Дебет                   Счет 55 «Специальные счета в банках»  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Кредит </a:t>
            </a:r>
            <a:endParaRPr lang="ru-RU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165647"/>
              </p:ext>
            </p:extLst>
          </p:nvPr>
        </p:nvGraphicFramePr>
        <p:xfrm>
          <a:off x="251519" y="562717"/>
          <a:ext cx="8568952" cy="5449959"/>
        </p:xfrm>
        <a:graphic>
          <a:graphicData uri="http://schemas.openxmlformats.org/drawingml/2006/table">
            <a:tbl>
              <a:tblPr firstRow="1" firstCol="1" bandRow="1"/>
              <a:tblGrid>
                <a:gridCol w="3168353">
                  <a:extLst>
                    <a:ext uri="{9D8B030D-6E8A-4147-A177-3AD203B41FA5}">
                      <a16:colId xmlns:a16="http://schemas.microsoft.com/office/drawing/2014/main" val="3668970814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4095613511"/>
                    </a:ext>
                  </a:extLst>
                </a:gridCol>
                <a:gridCol w="3037972">
                  <a:extLst>
                    <a:ext uri="{9D8B030D-6E8A-4147-A177-3AD203B41FA5}">
                      <a16:colId xmlns:a16="http://schemas.microsoft.com/office/drawing/2014/main" val="486384091"/>
                    </a:ext>
                  </a:extLst>
                </a:gridCol>
                <a:gridCol w="1210499">
                  <a:extLst>
                    <a:ext uri="{9D8B030D-6E8A-4147-A177-3AD203B41FA5}">
                      <a16:colId xmlns:a16="http://schemas.microsoft.com/office/drawing/2014/main" val="625213907"/>
                    </a:ext>
                  </a:extLst>
                </a:gridCol>
              </a:tblGrid>
              <a:tr h="690634">
                <a:tc>
                  <a:txBody>
                    <a:bodyPr/>
                    <a:lstStyle/>
                    <a:p>
                      <a:pPr marR="3238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Поступление денежных средств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925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Корресп.  счет </a:t>
                      </a:r>
                      <a:endParaRPr lang="ru-RU" sz="20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925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42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Списание денежных средств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925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Корресп. счет </a:t>
                      </a:r>
                      <a:endParaRPr lang="ru-RU" sz="20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925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7725268"/>
                  </a:ext>
                </a:extLst>
              </a:tr>
              <a:tr h="4703523">
                <a:tc>
                  <a:txBody>
                    <a:bodyPr/>
                    <a:lstStyle/>
                    <a:p>
                      <a:pPr marL="1270" algn="just">
                        <a:lnSpc>
                          <a:spcPct val="112000"/>
                        </a:lnSpc>
                        <a:spcAft>
                          <a:spcPts val="1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Сальдо – остаток денежных средств на начало периода </a:t>
                      </a:r>
                      <a:endParaRPr lang="ru-RU" sz="20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" algn="just">
                        <a:lnSpc>
                          <a:spcPct val="112000"/>
                        </a:lnSpc>
                        <a:spcAft>
                          <a:spcPts val="10"/>
                        </a:spcAft>
                      </a:pP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70" marR="417195">
                        <a:lnSpc>
                          <a:spcPct val="113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 открытии аккредитива: за счет собственных средств за счет кредитов банка целевого финансирования </a:t>
                      </a:r>
                      <a:endParaRPr lang="ru-RU" sz="20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" marR="417195">
                        <a:lnSpc>
                          <a:spcPct val="113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27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Сальдо – остаток денежных средств на конец периода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925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6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36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36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36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36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51,52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36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66,67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55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55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371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925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19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оплату счетов  поставщиков 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 	возврате неиспользованных средств в аккредитивах, чеках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оплату 	расходов  целевого назначения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925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11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60,76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5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11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11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11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51,52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3238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238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238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5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54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10" marR="34925" marT="444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67131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7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620688"/>
            <a:ext cx="835292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4. </a:t>
            </a:r>
          </a:p>
          <a:p>
            <a:pPr algn="ctr"/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 переводов в пути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241017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260648"/>
            <a:ext cx="8496944" cy="8115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Переводы в пути 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это деньги, еще не зачисленные на счет компании, но которых в наличном или безналичном виде уже нет.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наличность сдали в кассу банка, но на расчетный счет деньги еще не зачислили.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сути, деньги у компании есть, но числятся они не в кассе и не на банковском счете, они учитываются как «переводы в пути».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их учета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используют</a:t>
            </a:r>
          </a:p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 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 «Переводы в пути».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50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332656"/>
            <a:ext cx="8712968" cy="6020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indent="457200" algn="ctr">
              <a:lnSpc>
                <a:spcPct val="107000"/>
              </a:lnSpc>
              <a:spcAft>
                <a:spcPts val="0"/>
              </a:spcAft>
            </a:pP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Порядок ведения кассовых операций </a:t>
            </a:r>
            <a:r>
              <a:rPr lang="ru-RU" sz="3600" b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регламентируется </a:t>
            </a:r>
            <a:endParaRPr lang="ru-RU" sz="3600" b="1" u="sng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57200" algn="ctr">
              <a:lnSpc>
                <a:spcPct val="107000"/>
              </a:lnSpc>
              <a:spcAft>
                <a:spcPts val="0"/>
              </a:spcAft>
            </a:pP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Указанием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ЦБ РФ от 11.03.2014г. №3210-У (ред. от 05.10.2020)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57200" algn="ctr">
              <a:lnSpc>
                <a:spcPct val="107000"/>
              </a:lnSpc>
              <a:spcAft>
                <a:spcPts val="0"/>
              </a:spcAft>
            </a:pP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порядке ведения кассовых операций юридическими лицами и упрощенном порядке ведения кассовых операций индивидуальными предпринимателями и субъектами малого предпринимательства». </a:t>
            </a:r>
            <a:endParaRPr lang="ru-RU" sz="36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13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16632"/>
            <a:ext cx="864096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Момент сдачи налички в кассу банка и момент зачисления денег на счет обычно не совпадают.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Посреднику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нужно время на обработку операции. Возникает «временной лаг» — у компании уже нет налички, но и безналичные средства еще не зачислены.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 есть «переводы в пути».</a:t>
            </a:r>
          </a:p>
        </p:txBody>
      </p:sp>
    </p:spTree>
    <p:extLst>
      <p:ext uri="{BB962C8B-B14F-4D97-AF65-F5344CB8AC3E}">
        <p14:creationId xmlns:p14="http://schemas.microsoft.com/office/powerpoint/2010/main" val="23109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404664"/>
            <a:ext cx="864096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 переводами в пути сталкиваются организации, которые торгуют товарами и услугами, получая оплату банковскими картами через 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эквайринг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Деньги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покупателя, который рассчитался картой, сначала поступают на счет банка-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эквайера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 только потом на счет продавца.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тех пор, пока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эквайер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 перечислит оплату на счет компании, полученные от покупателей деньги признают «переводами в пути».</a:t>
            </a:r>
          </a:p>
        </p:txBody>
      </p:sp>
    </p:spTree>
    <p:extLst>
      <p:ext uri="{BB962C8B-B14F-4D97-AF65-F5344CB8AC3E}">
        <p14:creationId xmlns:p14="http://schemas.microsoft.com/office/powerpoint/2010/main" val="256983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6632"/>
            <a:ext cx="849694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Переводы в пути учитывают на одноименном счете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 «Переводы в пути». 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активный счет. Учет ведут в рублях и иностранной валюте.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дебету фиксируют увеличение суммы переводов в пути.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Документ-основание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квитанция кредитного учреждения, почтового отделения или ведомость при передаче денег инкассаторам.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кредиту отражают зачисление «переводов в пути» на расчетный или валютный счет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339766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6632"/>
            <a:ext cx="856895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того, счет 57 используют при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-получении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оплаты через 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эквайринг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на счете учитывают суммы, которые банк-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эквайер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должен перечислить на расчетный счет продавца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-перечислении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денежных средств для покупки иностранной валюты — на счете учитывают денежные средства, перечисленные для покупки иностранной валюты.</a:t>
            </a:r>
            <a:endParaRPr lang="ru-RU" sz="3200" b="1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28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6632"/>
            <a:ext cx="8712968" cy="5909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 конец отчетного периода может быть остаток по дебету счета 57.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Однако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 должен быть закрыт в тот момент, когда «переводы в пути» поступят на счет.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Кредитового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остатка на счете 57 не бывает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Дебетовый остаток отражают в строке 1250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бухбаланса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дебетовые обороты по счету 57 включают в отчет о движении денежных средств.</a:t>
            </a:r>
            <a:endParaRPr lang="ru-RU" sz="2800" b="1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56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260648"/>
            <a:ext cx="878497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 57 обязателен к использованию, если операция по зачислению денег занимает более 1 дня. Если операция обрабатывается менее, чем за 1 день, то счет 57 использовать не нужно.</a:t>
            </a:r>
          </a:p>
          <a:p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 применяют следующие организации: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получающие оплату банковскими картами через 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эквайринг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работающие с наличкой и периодически зачисляющие ее на расчетный счет;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покупающие иностранную валюту.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Если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 валютой вы не работаете, оплату картами не принимаете и расчеты ведете только в безналичном виде, использовать счет 57 не нужно.</a:t>
            </a:r>
            <a:endParaRPr lang="ru-RU" sz="2800" b="1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74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332656"/>
            <a:ext cx="856895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 более детального учета к счету 57 можно открыть следующие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субсчета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57.1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Денежные средства, сданные в банк для зачисления на расчетный счет;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57.2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Денежные средства, сданные в банк через инкассацию;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57.3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Денежные средства перечисленные для покупки валюты;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57.4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Денежные средства в иностранной валюте для продажи;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57.5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Денежные средства, полученные при оплате банковскими картами.</a:t>
            </a:r>
            <a:endParaRPr lang="ru-RU" sz="2800" b="1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58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049732"/>
              </p:ext>
            </p:extLst>
          </p:nvPr>
        </p:nvGraphicFramePr>
        <p:xfrm>
          <a:off x="107505" y="260649"/>
          <a:ext cx="8640960" cy="432048"/>
        </p:xfrm>
        <a:graphic>
          <a:graphicData uri="http://schemas.openxmlformats.org/drawingml/2006/table">
            <a:tbl>
              <a:tblPr/>
              <a:tblGrid>
                <a:gridCol w="1728192">
                  <a:extLst>
                    <a:ext uri="{9D8B030D-6E8A-4147-A177-3AD203B41FA5}">
                      <a16:colId xmlns:a16="http://schemas.microsoft.com/office/drawing/2014/main" val="143954126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1034111960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val="2054138926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</a:rPr>
                        <a:t>Дебет</a:t>
                      </a:r>
                    </a:p>
                  </a:txBody>
                  <a:tcPr marL="7620" marR="7620" marT="7620" marB="7620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24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</a:rPr>
                        <a:t>Кредит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7620" marR="7620" marT="7620" marB="7620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24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dirty="0" smtClean="0">
                          <a:solidFill>
                            <a:srgbClr val="002060"/>
                          </a:solidFill>
                          <a:effectLst/>
                        </a:rPr>
                        <a:t>                Содержание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7620" marR="7620" marT="7620" marB="7620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24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3902091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703877"/>
              </p:ext>
            </p:extLst>
          </p:nvPr>
        </p:nvGraphicFramePr>
        <p:xfrm>
          <a:off x="251520" y="764704"/>
          <a:ext cx="8640959" cy="5799852"/>
        </p:xfrm>
        <a:graphic>
          <a:graphicData uri="http://schemas.openxmlformats.org/drawingml/2006/table">
            <a:tbl>
              <a:tblPr/>
              <a:tblGrid>
                <a:gridCol w="798744">
                  <a:extLst>
                    <a:ext uri="{9D8B030D-6E8A-4147-A177-3AD203B41FA5}">
                      <a16:colId xmlns:a16="http://schemas.microsoft.com/office/drawing/2014/main" val="1671422502"/>
                    </a:ext>
                  </a:extLst>
                </a:gridCol>
                <a:gridCol w="1577520">
                  <a:extLst>
                    <a:ext uri="{9D8B030D-6E8A-4147-A177-3AD203B41FA5}">
                      <a16:colId xmlns:a16="http://schemas.microsoft.com/office/drawing/2014/main" val="1196533440"/>
                    </a:ext>
                  </a:extLst>
                </a:gridCol>
                <a:gridCol w="6264695">
                  <a:extLst>
                    <a:ext uri="{9D8B030D-6E8A-4147-A177-3AD203B41FA5}">
                      <a16:colId xmlns:a16="http://schemas.microsoft.com/office/drawing/2014/main" val="958724649"/>
                    </a:ext>
                  </a:extLst>
                </a:gridCol>
              </a:tblGrid>
              <a:tr h="499807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24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24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«Деньги в пути» поступили в кассу.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24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9432313"/>
                  </a:ext>
                </a:extLst>
              </a:tr>
              <a:tr h="1089184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«Переводы в пути» зачислены на расчетный счет. На расчетный счет поступила выручка от продажи товаров по банковским картам.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7544375"/>
                  </a:ext>
                </a:extLst>
              </a:tr>
              <a:tr h="607700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 валютный счет зачислена ранее приобретенная иностранная валюта.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0529537"/>
                  </a:ext>
                </a:extLst>
              </a:tr>
              <a:tr h="507346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Удержана комиссия банка за услугу </a:t>
                      </a:r>
                      <a:r>
                        <a:rPr lang="ru-RU" sz="20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эквайринга</a:t>
                      </a: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1934855"/>
                  </a:ext>
                </a:extLst>
              </a:tr>
              <a:tr h="406992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Наличка сдана для зачисления на банковский счет.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8731303"/>
                  </a:ext>
                </a:extLst>
              </a:tr>
              <a:tr h="406992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Перечислены средства на покупку валюты.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5645579"/>
                  </a:ext>
                </a:extLst>
              </a:tr>
              <a:tr h="581189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Валюта перечислена для продажи по поручению компании.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6984534"/>
                  </a:ext>
                </a:extLst>
              </a:tr>
              <a:tr h="752668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/ 76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Получена выручка от покупателя, который рассчитался банковской картой.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5345835"/>
                  </a:ext>
                </a:extLst>
              </a:tr>
              <a:tr h="908763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 / 91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Получены деньги от розничной продажи покупателю, который рассчитался банковской картой.</a:t>
                      </a:r>
                    </a:p>
                  </a:txBody>
                  <a:tcPr marL="2225" marR="2225" marT="2225" marB="2225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60757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714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60648"/>
            <a:ext cx="8712968" cy="5862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indent="431800" algn="ctr">
              <a:lnSpc>
                <a:spcPct val="107000"/>
              </a:lnSpc>
              <a:spcAft>
                <a:spcPts val="0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Каждое предприятие (каждый ИП) для осуществления расчетов наличными деньгами и хранения денежных документов должно иметь кассу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R="30480" indent="431800" algn="ctr">
              <a:lnSpc>
                <a:spcPct val="107000"/>
              </a:lnSpc>
              <a:spcAft>
                <a:spcPts val="0"/>
              </a:spcAft>
            </a:pP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Мероприятия по обеспечению сохранности наличных денег при ведении кассовых операций, хранении, транспортировке, порядок и сроки проведения проверок фактического наличия наличных денег определяются юридическим лицом, ИП.  </a:t>
            </a:r>
            <a:endParaRPr lang="ru-RU" sz="3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69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88640"/>
            <a:ext cx="8640960" cy="53617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indent="431800" algn="ctr">
              <a:lnSpc>
                <a:spcPct val="107000"/>
              </a:lnSpc>
              <a:spcAft>
                <a:spcPts val="0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Предприятия, имеющие постоянную денежную выручку, по согласованию с банком могут расходовать ее на оплату труда, командировочные и хозяйственные расходы.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07000"/>
              </a:lnSpc>
              <a:spcAft>
                <a:spcPts val="0"/>
              </a:spcAft>
            </a:pP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ctr"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Наличные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деньги, полученные из банка в кассу предприятия, расходуются только на те цели, на которые они были получены </a:t>
            </a:r>
            <a:r>
              <a:rPr lang="ru-RU" sz="32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(выдача заработной платы, командировочные или хозяйственные расходы). </a:t>
            </a:r>
            <a:endParaRPr lang="ru-RU" sz="3200" b="1" i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260648"/>
            <a:ext cx="8568952" cy="6206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indent="431800" algn="ctr"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Предприятие может иметь в своей кассе наличные деньги в пределах </a:t>
            </a:r>
            <a:r>
              <a:rPr lang="ru-RU" sz="2800" b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лимита их остатка,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установленного руководителем предприятия в соответствующем распорядительном документе. Хранение наличных денег сверх установленного лимита допускается в дни выплаты заработной платы и прочих выплат (не более пяти рабочих дней, включая день получения наличных в банке), а также, в выходные, нерабочие праздничные дни – в случае ведения в эти дни кассовых операций. Сверхлимитная кассовая наличность сдается в банк для зачисления на расчетный счет предприятия (ИП). </a:t>
            </a:r>
            <a:endParaRPr lang="ru-RU" sz="28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8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6632"/>
            <a:ext cx="8568952" cy="6565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indent="431800"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Порядок и сроки проверок наличия денег в кассе также устанавливает руководитель компании. 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Кассовые операции ведутся кассиром, назначенным на данную должность соответствующим образом. 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07000"/>
              </a:lnSpc>
              <a:spcAft>
                <a:spcPts val="0"/>
              </a:spcAft>
            </a:pP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Кассовые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операции оформляются кассовыми документами: 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0480" indent="422275"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приходный кассовый ордер (форма 0310001);  </a:t>
            </a:r>
            <a:endParaRPr lang="ru-RU" sz="32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0480" indent="422275"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-расходный кассовый ордер (форма 0310002). </a:t>
            </a:r>
            <a:endParaRPr lang="ru-RU" sz="32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60648"/>
            <a:ext cx="8640960" cy="6062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indent="431800"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Кассовые документы могут оформляться как на бумажном носителе, так и с применением технических средств. В последнем случае они должны распечатываться на бумажном носителе. Внесение исправлений в кассовые документы не допускается. Кассовые документы оформляются:  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0480" indent="431800"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главным бухгалтером;  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0480" indent="457200"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бухгалтером или другим работником (в том числе кассиром), определенным руководителем по согласованию с главным бухгалтером  путем издания распорядительного документа; </a:t>
            </a:r>
            <a:endParaRPr lang="ru-RU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0480" indent="457200"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руководителем (при отсутствии главного бухгалтера и бухгалтера). </a:t>
            </a:r>
            <a:endParaRPr lang="ru-RU" sz="28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2873</TotalTime>
  <Words>2043</Words>
  <Application>Microsoft Office PowerPoint</Application>
  <PresentationFormat>Экран (4:3)</PresentationFormat>
  <Paragraphs>431</Paragraphs>
  <Slides>47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47</vt:i4>
      </vt:variant>
    </vt:vector>
  </HeadingPairs>
  <TitlesOfParts>
    <vt:vector size="56" baseType="lpstr">
      <vt:lpstr>Arial</vt:lpstr>
      <vt:lpstr>Calibri</vt:lpstr>
      <vt:lpstr>Lucida Sans Unicode</vt:lpstr>
      <vt:lpstr>Symbol</vt:lpstr>
      <vt:lpstr>Times New Roman</vt:lpstr>
      <vt:lpstr>Verdana</vt:lpstr>
      <vt:lpstr>Wingdings 2</vt:lpstr>
      <vt:lpstr>Wingdings 3</vt:lpstr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Бух учет</dc:creator>
  <cp:lastModifiedBy>admin</cp:lastModifiedBy>
  <cp:revision>268</cp:revision>
  <dcterms:created xsi:type="dcterms:W3CDTF">2012-09-12T07:06:13Z</dcterms:created>
  <dcterms:modified xsi:type="dcterms:W3CDTF">2022-11-28T04:48:01Z</dcterms:modified>
</cp:coreProperties>
</file>